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6" r:id="rId9"/>
    <p:sldId id="281" r:id="rId10"/>
    <p:sldId id="267" r:id="rId11"/>
    <p:sldId id="268" r:id="rId12"/>
    <p:sldId id="271" r:id="rId13"/>
    <p:sldId id="265" r:id="rId14"/>
    <p:sldId id="284" r:id="rId15"/>
    <p:sldId id="278" r:id="rId16"/>
    <p:sldId id="279" r:id="rId17"/>
    <p:sldId id="280" r:id="rId18"/>
    <p:sldId id="270" r:id="rId19"/>
    <p:sldId id="269" r:id="rId20"/>
    <p:sldId id="274" r:id="rId21"/>
    <p:sldId id="285" r:id="rId22"/>
    <p:sldId id="286" r:id="rId23"/>
    <p:sldId id="276" r:id="rId24"/>
    <p:sldId id="282" r:id="rId25"/>
    <p:sldId id="283" r:id="rId26"/>
    <p:sldId id="275" r:id="rId27"/>
    <p:sldId id="273" r:id="rId28"/>
    <p:sldId id="287" r:id="rId2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49167" autoAdjust="0"/>
  </p:normalViewPr>
  <p:slideViewPr>
    <p:cSldViewPr>
      <p:cViewPr varScale="1">
        <p:scale>
          <a:sx n="82" d="100"/>
          <a:sy n="82" d="100"/>
        </p:scale>
        <p:origin x="-44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E7141-D3A6-412E-93D8-0E994B4B5053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9D6A9-1280-4351-871A-6CA3C2FB2C67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8067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ACCOGLIENZA: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musica sottofondo / accoglienza alla porta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Lo stesso vale per tutto il resto della comunità …</a:t>
            </a:r>
          </a:p>
          <a:p>
            <a:endParaRPr lang="it-IT" dirty="0" smtClean="0"/>
          </a:p>
          <a:p>
            <a:r>
              <a:rPr lang="it-IT" dirty="0" smtClean="0"/>
              <a:t>Vedono la</a:t>
            </a:r>
            <a:r>
              <a:rPr lang="it-IT" baseline="0" dirty="0" smtClean="0"/>
              <a:t> croce come fallimento di tutto, non capiscono </a:t>
            </a:r>
          </a:p>
          <a:p>
            <a:r>
              <a:rPr lang="it-IT" baseline="0" dirty="0" smtClean="0"/>
              <a:t>Rabbia e delusione, …  00.05.14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Sono le parole della donna,</a:t>
            </a:r>
            <a:r>
              <a:rPr lang="it-IT" baseline="0" dirty="0" smtClean="0"/>
              <a:t> rivelano la delusione, il dubbio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Diverse atteggiamenti</a:t>
            </a:r>
            <a:r>
              <a:rPr lang="it-IT" baseline="0" dirty="0" smtClean="0"/>
              <a:t> di fronte alla croce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Più</a:t>
            </a:r>
            <a:r>
              <a:rPr lang="it-IT" baseline="0" dirty="0" smtClean="0"/>
              <a:t> avanti nel film: fede di Stefano: non teme la morte, ma non per disprezzo della vita, ma come occasione di testimonianza e conformazione a Gesù che perdona anche …</a:t>
            </a:r>
          </a:p>
          <a:p>
            <a:r>
              <a:rPr lang="it-IT" baseline="0" dirty="0" smtClean="0"/>
              <a:t>Paolo ….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 sono differenti idee di Dio … 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(es. Il Dio di </a:t>
            </a:r>
            <a:r>
              <a:rPr lang="it-IT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Gn</a:t>
            </a:r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è un Dio che dona tutto: la vita, la terra in cui vivere, la legge per vivere e la libertà. È un Dio che non si confonde con l’uomo, ma è anche un Dio per l’uomo.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Dio del serpente è un Dio che schiaccia l’uomo.</a:t>
            </a:r>
            <a:endParaRPr lang="it-IT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 punto di vista del Vangelo essere cristiani non è affatto credere in Dio in modo generale o astratto; è credere in Dio come ne parla Gesù, come si manifesta nella sua persona.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 diventa credenti se lo si sceglie, se qualcuno lo sceglie per noi;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 resta credenti solo se lo si vuole, rinnovando la scelta nel variare delle condizioni, concedendosi spazi per approfondire la propria fede, la propria relazione con il Signore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Decidere di iniziare i nostri figli alla fede potrebbe esserne l’occasione 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genitori sono i primi educatori alla fede per i loro figli, sono chiamati a far crescere in loro il dono di grazia ricevuto nel battesimo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figli imparano più da quello che vedono che noi facciamo, crediamo, viviamo, che da quello che noi comunichiamo e insegniamo loro.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00.10.00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Fatica a riconoscere il suo ruolo di guida all’interno della comunità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Nel rito di matrimonio alla domanda “Siete disposti ad accogliere con amore i figli</a:t>
            </a:r>
            <a:r>
              <a:rPr lang="it-IT" baseline="0" dirty="0" smtClean="0"/>
              <a:t> che Dio vorrà donarvi e a educarli secondo la Parola di Cristo e l’insegnamento della Chiesa?”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Si</a:t>
            </a:r>
            <a:r>
              <a:rPr lang="it-IT" baseline="0" dirty="0" smtClean="0"/>
              <a:t> possono eventualmente inserire anche i giorni fissati per i diversi incontri</a:t>
            </a:r>
          </a:p>
          <a:p>
            <a:endParaRPr lang="it-IT" baseline="0" dirty="0" smtClean="0"/>
          </a:p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MOMENTO INTRODUTTIVO: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saluto del parroco o del coordinatore della catechesi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motivazione dell’incontro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breve presentazione del cammino per i genitori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Incontra Gesù nel povero</a:t>
            </a:r>
          </a:p>
          <a:p>
            <a:r>
              <a:rPr lang="it-IT" dirty="0" smtClean="0"/>
              <a:t>Nell’incontro riascolta la chiamata di Gesù: “Pietro, ti avevo</a:t>
            </a:r>
            <a:r>
              <a:rPr lang="it-IT" baseline="0" dirty="0" smtClean="0"/>
              <a:t> detto che ti avrei fatto pescatore di uomini”</a:t>
            </a:r>
          </a:p>
          <a:p>
            <a:endParaRPr lang="it-IT" baseline="0" dirty="0" smtClean="0"/>
          </a:p>
          <a:p>
            <a:r>
              <a:rPr lang="it-IT" baseline="0" dirty="0" smtClean="0"/>
              <a:t>Tutte le realtà di incontro diventano possibilità di conversione o di maturazione di fede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Potete sostituire queste foto</a:t>
            </a:r>
            <a:r>
              <a:rPr lang="it-IT" baseline="0" dirty="0" smtClean="0"/>
              <a:t> con quelle del vostro territorio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L’esperienza di fede di Pietro si</a:t>
            </a:r>
            <a:r>
              <a:rPr lang="it-IT" baseline="0" dirty="0" smtClean="0"/>
              <a:t> è rinnovata e approfondita  nel contesto storico della sua esperienza personale: il Signore che egli già conosceva gli si rivela in maniera più piena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Ricordano le parole di </a:t>
            </a:r>
            <a:r>
              <a:rPr lang="it-IT" dirty="0" err="1" smtClean="0"/>
              <a:t>gesù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Giovanni gli ricorda le parole</a:t>
            </a:r>
            <a:r>
              <a:rPr lang="it-IT" baseline="0" dirty="0" smtClean="0"/>
              <a:t> di Gesù “Tu sei Pietro, forte come una pietra …”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Ciascuno</a:t>
            </a:r>
            <a:r>
              <a:rPr lang="it-IT" baseline="0" dirty="0" smtClean="0"/>
              <a:t> qui può inserire la propria scheda parrocchiale per l’inscrizione alla catechesi, è un modo per richiamare i genitori all’impegno che, consapevolmente o inconsapevolmente si sono presi decidendo di inserire i loro figli in un cammino di iniziazione cristiana.</a:t>
            </a:r>
          </a:p>
          <a:p>
            <a:endParaRPr lang="it-IT" baseline="0" dirty="0" smtClean="0"/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introduzione all’incontro:</a:t>
            </a:r>
          </a:p>
          <a:p>
            <a:pPr lvl="0"/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 siete qui perché … avete deciso di iscrivere i vostri figli al catechismo (i motivi di questa scelta possono essere diversi …)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è un cammino da fare insieme … che richiede coinvolgimento personale, oltre che assunzione di responsabilità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può diventare occasione preziosa anche per voi, per riscoprire e approfondire la vostra fede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scheda di iscrizione 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slaid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3)</a:t>
            </a:r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 richiamava alla responsabilità del vostro essere i primi educatori alla fede dei vostri figli …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FASE PROIETTIVA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(per prendere consapevolezza delle proprie convinzioni, del proprio vissuto …): 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(diamoci qualche minuto per rispondere personalmente e poi comunicate al coniuge o al vicino quello che desiderate condividere)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PROIEZIONE/PROVOCAZIONE:</a:t>
            </a: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siamo qui, certamente, è perché vogliamo per i nostri ragazzi il meglio, cose buone … e tra questi il dono della fede.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 che cosa intendiamo con fede? La risposta non è scontata, né univoca! Non tutti intendiamo la stessa cosa …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Lasciamoci provocare da alcune scene di un film che ha come protagonista Pietro: (“San Pietro”, prodotto da Matilde e Luca Bernabei,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Sanpaolofilm</a:t>
            </a:r>
            <a:r>
              <a:rPr lang="it-IT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2005): Primi 30 minuti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 smtClean="0"/>
              <a:t>Pietro:</a:t>
            </a:r>
            <a:r>
              <a:rPr lang="it-IT" baseline="0" dirty="0" smtClean="0"/>
              <a:t> capo del collegio apostolico</a:t>
            </a:r>
          </a:p>
          <a:p>
            <a:r>
              <a:rPr lang="it-IT" baseline="0" dirty="0" smtClean="0"/>
              <a:t>Tra molti altri personaggi del vangelo è forse particolarmente più vicino a noi non solo per la condotta di vita ma anche per la fragilità interiore e l’immediatezza con cui passa dalla presunzione satura di arroganza alla debolezza esasperata.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Guarda la croce da lontano, piange,</a:t>
            </a:r>
            <a:r>
              <a:rPr lang="it-IT" baseline="0" dirty="0" smtClean="0"/>
              <a:t> non comprende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Ricorda l’ultima</a:t>
            </a:r>
            <a:r>
              <a:rPr lang="it-IT" baseline="0" dirty="0" smtClean="0"/>
              <a:t> cena: desiderio di seguire Gesù ovunque, predizione del suo rinnegamento       00.02.00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00.23.00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Smarrimento:</a:t>
            </a:r>
            <a:r>
              <a:rPr lang="it-IT" baseline="0" dirty="0" smtClean="0"/>
              <a:t> ha paura, è spaesato, si nasconde …</a:t>
            </a:r>
          </a:p>
          <a:p>
            <a:endParaRPr lang="it-IT" baseline="0" dirty="0" smtClean="0"/>
          </a:p>
          <a:p>
            <a:r>
              <a:rPr lang="it-IT" baseline="0" dirty="0" smtClean="0"/>
              <a:t>Anche noi, rimaniamo spesso smarriti sotto il peso dei nostri piccoli o grandi fallimenti, tradimenti …</a:t>
            </a:r>
          </a:p>
          <a:p>
            <a:r>
              <a:rPr lang="it-IT" baseline="0" dirty="0" smtClean="0"/>
              <a:t>Temiamo le conseguenze della nostra fede, ci vergogniamo ….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1370">
            <a:off x="4736022" y="1769092"/>
            <a:ext cx="4014245" cy="300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0" y="692696"/>
            <a:ext cx="936747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PARROCCHIA      </a:t>
            </a:r>
            <a:r>
              <a:rPr lang="it-IT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………</a:t>
            </a:r>
            <a:endParaRPr lang="it-IT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 rot="21036710">
            <a:off x="395536" y="2060848"/>
            <a:ext cx="36515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Incontro </a:t>
            </a:r>
          </a:p>
          <a:p>
            <a:pPr algn="ctr"/>
            <a:r>
              <a:rPr lang="it-IT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per le famiglie</a:t>
            </a:r>
            <a:endParaRPr lang="it-IT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Freccia a destra con strisce 6"/>
          <p:cNvSpPr/>
          <p:nvPr/>
        </p:nvSpPr>
        <p:spPr>
          <a:xfrm rot="5400000">
            <a:off x="1727684" y="3753036"/>
            <a:ext cx="936104" cy="7200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642910" y="5000636"/>
            <a:ext cx="7396897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4000" b="1" cap="none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Dalla Parola: </a:t>
            </a:r>
          </a:p>
          <a:p>
            <a:pPr algn="ctr"/>
            <a:r>
              <a:rPr lang="it-IT" sz="4000" b="1" cap="none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chiamati ad educare alla fede</a:t>
            </a:r>
            <a:endParaRPr lang="it-IT" sz="4000" b="1" cap="none" spc="50" dirty="0" smtClean="0">
              <a:ln w="11430">
                <a:solidFill>
                  <a:srgbClr val="C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01693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2555776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564904"/>
            <a:ext cx="4844964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3960440" cy="2656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3347864" y="6021288"/>
            <a:ext cx="5112568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I suoi occhi si offuscano ogni volta che si sente minacciato e in pericolo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756084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768890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6120680" cy="387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64879" y="4869160"/>
            <a:ext cx="911403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“Gesù è morto … lo volete capire?!</a:t>
            </a:r>
          </a:p>
          <a:p>
            <a:pPr algn="ctr"/>
            <a:r>
              <a:rPr lang="it-IT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 è morto … allora non era davvero il Messia!</a:t>
            </a:r>
            <a:r>
              <a:rPr lang="it-IT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endParaRPr lang="it-IT" sz="32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 rot="20266893">
            <a:off x="560217" y="1435554"/>
            <a:ext cx="2206053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 noi?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27584" y="3212976"/>
            <a:ext cx="7704856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r>
              <a:rPr lang="it-IT" sz="2000" dirty="0" smtClean="0"/>
              <a:t>Anche noi, rimaniamo spesso smarriti sotto il peso dei nostri piccoli o grandi fallimenti, tradimenti …</a:t>
            </a:r>
          </a:p>
          <a:p>
            <a:r>
              <a:rPr lang="it-IT" sz="2000" dirty="0" smtClean="0"/>
              <a:t>Temiamo le conseguenze della nostra fede, ci vergogniamo ….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361183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980728"/>
            <a:ext cx="5976664" cy="161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996952"/>
            <a:ext cx="460851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924944"/>
            <a:ext cx="39761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3066573" cy="309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645024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539552" y="260648"/>
            <a:ext cx="7239611" cy="923330"/>
          </a:xfrm>
          <a:prstGeom prst="rect">
            <a:avLst/>
          </a:prstGeom>
          <a:solidFill>
            <a:schemeClr val="bg2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 fronte alla croce …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3730" y="1412776"/>
            <a:ext cx="492674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 rot="20521214">
            <a:off x="2417455" y="863755"/>
            <a:ext cx="2654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Stefano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6804248" y="5373216"/>
            <a:ext cx="2048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aolo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331015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ccia circolare a destra 6"/>
          <p:cNvSpPr/>
          <p:nvPr/>
        </p:nvSpPr>
        <p:spPr>
          <a:xfrm rot="19229499">
            <a:off x="1736849" y="5179927"/>
            <a:ext cx="864096" cy="158417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717032"/>
            <a:ext cx="257203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692696"/>
            <a:ext cx="6493764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 la qualità della nostra fede </a:t>
            </a:r>
          </a:p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è legata strettamente all’</a:t>
            </a:r>
            <a:r>
              <a:rPr lang="it-IT" sz="28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idea di Dio </a:t>
            </a:r>
          </a:p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che ci portiamo dentro </a:t>
            </a:r>
          </a:p>
        </p:txBody>
      </p:sp>
      <p:sp>
        <p:nvSpPr>
          <p:cNvPr id="3" name="Rettangolo 2"/>
          <p:cNvSpPr/>
          <p:nvPr/>
        </p:nvSpPr>
        <p:spPr>
          <a:xfrm>
            <a:off x="4427984" y="1988840"/>
            <a:ext cx="42292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 c</a:t>
            </a:r>
            <a:r>
              <a:rPr lang="it-IT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non sempre coincide </a:t>
            </a:r>
          </a:p>
          <a:p>
            <a:pPr algn="ctr"/>
            <a:r>
              <a:rPr lang="it-IT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 il Dio rivelatoci da Gesù</a:t>
            </a:r>
            <a:endParaRPr lang="it-IT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3140968"/>
            <a:ext cx="8280920" cy="34163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UN ESEMPIO: Il Dio del serpente è un Dio che schiaccia l’uomo, lo limita, lo riduce …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4095750" cy="100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Sandra\Desktop\LAVORI DI RACCOLTA\ICONE\Creazione\8 La creazione di Adamo ed Eva 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52078">
            <a:off x="5153877" y="3904005"/>
            <a:ext cx="2016014" cy="2667859"/>
          </a:xfrm>
          <a:prstGeom prst="rect">
            <a:avLst/>
          </a:prstGeom>
          <a:noFill/>
        </p:spPr>
      </p:pic>
      <p:sp>
        <p:nvSpPr>
          <p:cNvPr id="8" name="Freccia circolare a destra 7"/>
          <p:cNvSpPr/>
          <p:nvPr/>
        </p:nvSpPr>
        <p:spPr>
          <a:xfrm rot="20057789">
            <a:off x="2805014" y="5209585"/>
            <a:ext cx="1152128" cy="10801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83039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4572000" y="1196752"/>
            <a:ext cx="41764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Invece … il testo di Genesi ci parla di un </a:t>
            </a:r>
          </a:p>
          <a:p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Dio che dona tutto:</a:t>
            </a:r>
          </a:p>
          <a:p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it-IT" sz="2400" dirty="0" smtClean="0"/>
              <a:t>la vita,</a:t>
            </a:r>
          </a:p>
          <a:p>
            <a:r>
              <a:rPr lang="it-IT" sz="2400" dirty="0" smtClean="0"/>
              <a:t>    la terra in cui vivere,</a:t>
            </a:r>
          </a:p>
          <a:p>
            <a:r>
              <a:rPr lang="it-IT" sz="2400" dirty="0" smtClean="0"/>
              <a:t>    la legge per vivere,</a:t>
            </a:r>
          </a:p>
          <a:p>
            <a:r>
              <a:rPr lang="it-IT" sz="2400" dirty="0" smtClean="0"/>
              <a:t>    la libertà …</a:t>
            </a:r>
          </a:p>
          <a:p>
            <a:endParaRPr lang="it-IT" sz="2400" dirty="0" smtClean="0"/>
          </a:p>
          <a:p>
            <a:endParaRPr lang="it-IT" sz="2400" dirty="0" smtClean="0"/>
          </a:p>
          <a:p>
            <a:endParaRPr lang="it-IT" sz="2400" dirty="0" smtClean="0"/>
          </a:p>
          <a:p>
            <a:r>
              <a:rPr lang="it-IT" sz="2400" dirty="0" smtClean="0"/>
              <a:t>Non si confonde con l’uomo</a:t>
            </a:r>
          </a:p>
          <a:p>
            <a:r>
              <a:rPr lang="it-IT" sz="2400" dirty="0" smtClean="0"/>
              <a:t>Ma è un 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DIO PER L’UOMO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1268760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t-IT" dirty="0" smtClean="0"/>
              <a:t> </a:t>
            </a:r>
            <a:r>
              <a:rPr lang="it-IT" sz="2400" dirty="0" smtClean="0"/>
              <a:t>Che cosa ho fatto di male per meritare questa croce?</a:t>
            </a:r>
          </a:p>
          <a:p>
            <a:endParaRPr lang="it-IT" sz="2400" dirty="0" smtClean="0"/>
          </a:p>
          <a:p>
            <a:pPr>
              <a:buFont typeface="Wingdings" pitchFamily="2" charset="2"/>
              <a:buChar char="q"/>
            </a:pPr>
            <a:r>
              <a:rPr lang="it-IT" sz="2400" dirty="0" smtClean="0"/>
              <a:t> Perché Dio se ne sta a guardare e non interviene mentre tanta gente soffre nel mondo?</a:t>
            </a:r>
          </a:p>
          <a:p>
            <a:endParaRPr lang="it-IT" sz="2400" dirty="0" smtClean="0"/>
          </a:p>
          <a:p>
            <a:pPr>
              <a:buFont typeface="Wingdings" pitchFamily="2" charset="2"/>
              <a:buChar char="q"/>
            </a:pPr>
            <a:r>
              <a:rPr lang="it-IT" sz="2400" dirty="0" smtClean="0"/>
              <a:t> Non credo che a Dio interessi tanto l’osservanza dei comandamenti o dei precetti della Chiesa … a Dio interessa che uno rispetti il prossimo e non faccia male a nessuno.</a:t>
            </a:r>
            <a:endParaRPr lang="it-IT" sz="2400" dirty="0"/>
          </a:p>
        </p:txBody>
      </p:sp>
      <p:sp>
        <p:nvSpPr>
          <p:cNvPr id="3" name="Freccia in giù 2"/>
          <p:cNvSpPr/>
          <p:nvPr/>
        </p:nvSpPr>
        <p:spPr>
          <a:xfrm>
            <a:off x="4067944" y="4437112"/>
            <a:ext cx="86409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1358812" y="5013176"/>
            <a:ext cx="631147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Questo modo di pensare </a:t>
            </a:r>
          </a:p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quale immagine di Dio </a:t>
            </a:r>
            <a:r>
              <a:rPr lang="it-IT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porta con sé?</a:t>
            </a:r>
            <a:endParaRPr lang="it-IT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08720"/>
            <a:ext cx="48245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439248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4932040" y="4149080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capacità di invocare, di rivolgersi a Dio dal profondo della propria disperazione </a:t>
            </a:r>
          </a:p>
          <a:p>
            <a:endParaRPr lang="it-IT" dirty="0" smtClean="0"/>
          </a:p>
          <a:p>
            <a:r>
              <a:rPr lang="it-IT" dirty="0" smtClean="0"/>
              <a:t>gli permette di </a:t>
            </a:r>
            <a:r>
              <a:rPr lang="it-IT" dirty="0" err="1" smtClean="0"/>
              <a:t>riorientare</a:t>
            </a:r>
            <a:r>
              <a:rPr lang="it-IT" dirty="0" smtClean="0"/>
              <a:t> lo sguardo al di là di se stesso </a:t>
            </a:r>
          </a:p>
          <a:p>
            <a:r>
              <a:rPr lang="it-IT" dirty="0" smtClean="0"/>
              <a:t>e di riconoscere Gesù.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971600" y="5157192"/>
            <a:ext cx="7704856" cy="17543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r>
              <a:rPr lang="it-IT" dirty="0" smtClean="0"/>
              <a:t>Non aveva ancora potuto misurare la profondità dell’amore di Gesù perché non aveva mai calcolato il peso e lo spessore del suo bisogno di essere accolto, perdonato. </a:t>
            </a:r>
          </a:p>
          <a:p>
            <a:r>
              <a:rPr lang="it-IT" dirty="0" smtClean="0"/>
              <a:t>La preoccupazione per la sua immagine gli e lo aveva fin’ora impedito …</a:t>
            </a:r>
          </a:p>
          <a:p>
            <a:endParaRPr lang="it-IT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6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336704" cy="389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2195736" y="5805264"/>
            <a:ext cx="46322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“Non smettere mai di cercarlo, </a:t>
            </a:r>
          </a:p>
          <a:p>
            <a:pPr algn="ctr"/>
            <a:r>
              <a:rPr lang="it-IT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vedrai! Sarà lui a trovare te!”</a:t>
            </a:r>
            <a:endParaRPr lang="it-IT" sz="24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3528" y="3284984"/>
            <a:ext cx="8505534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Anche noi abbiamo bisogno </a:t>
            </a:r>
          </a:p>
          <a:p>
            <a:pPr algn="ctr"/>
            <a:r>
              <a:rPr lang="it-IT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di parole e sguardi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che ci rimettano in cammino</a:t>
            </a:r>
            <a:endParaRPr lang="it-IT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2708920"/>
            <a:ext cx="7704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b="1" dirty="0" smtClean="0"/>
              <a:t>   Dalla Parola: chiamati ad educare alla fede</a:t>
            </a:r>
          </a:p>
          <a:p>
            <a:endParaRPr lang="it-IT" dirty="0" smtClean="0"/>
          </a:p>
          <a:p>
            <a:pPr>
              <a:buFont typeface="Wingdings" pitchFamily="2" charset="2"/>
              <a:buChar char="Ø"/>
            </a:pPr>
            <a:r>
              <a:rPr lang="it-IT" b="1" dirty="0" smtClean="0"/>
              <a:t>   In ascolto di Dio che parla alla nostra vita</a:t>
            </a:r>
          </a:p>
          <a:p>
            <a:endParaRPr lang="it-IT" dirty="0" smtClean="0"/>
          </a:p>
          <a:p>
            <a:pPr>
              <a:buFont typeface="Wingdings" pitchFamily="2" charset="2"/>
              <a:buChar char="Ø"/>
            </a:pPr>
            <a:r>
              <a:rPr lang="it-IT" b="1" dirty="0" smtClean="0"/>
              <a:t>   La legge: un dono per la libertà</a:t>
            </a:r>
          </a:p>
          <a:p>
            <a:endParaRPr lang="it-IT" b="1" dirty="0" smtClean="0"/>
          </a:p>
          <a:p>
            <a:pPr>
              <a:buFont typeface="Wingdings" pitchFamily="2" charset="2"/>
              <a:buChar char="Ø"/>
            </a:pPr>
            <a:r>
              <a:rPr lang="it-IT" b="1" dirty="0" smtClean="0"/>
              <a:t>   Liturgia penitenziale</a:t>
            </a:r>
          </a:p>
          <a:p>
            <a:endParaRPr lang="it-IT" dirty="0" smtClean="0"/>
          </a:p>
          <a:p>
            <a:pPr>
              <a:buFont typeface="Wingdings" pitchFamily="2" charset="2"/>
              <a:buChar char="Ø"/>
            </a:pPr>
            <a:r>
              <a:rPr lang="it-IT" b="1" dirty="0" smtClean="0"/>
              <a:t>   La famiglia: cammino di fedeltà nel tempo </a:t>
            </a:r>
          </a:p>
          <a:p>
            <a:r>
              <a:rPr lang="it-IT" b="1" dirty="0" smtClean="0"/>
              <a:t>       della prova</a:t>
            </a:r>
          </a:p>
          <a:p>
            <a:endParaRPr lang="it-IT" dirty="0" smtClean="0"/>
          </a:p>
          <a:p>
            <a:pPr>
              <a:buFont typeface="Wingdings" pitchFamily="2" charset="2"/>
              <a:buChar char="Ø"/>
            </a:pPr>
            <a:r>
              <a:rPr lang="it-IT" b="1" dirty="0" smtClean="0"/>
              <a:t>   Pellegrinaggio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96752"/>
            <a:ext cx="2749354" cy="413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1187624" y="836712"/>
            <a:ext cx="40818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Famiglie </a:t>
            </a:r>
          </a:p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 cammino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43877">
            <a:off x="7056748" y="5628457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12183" y="5689217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95286">
            <a:off x="8072423" y="5113153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30923">
            <a:off x="8577608" y="4220830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31899"/>
            <a:ext cx="6696744" cy="422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6840760" cy="407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467544" y="332656"/>
            <a:ext cx="8185319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… e ci portino a riconoscere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 presenza di Gesù Risorto 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nella nostra vita </a:t>
            </a:r>
            <a:endParaRPr lang="it-IT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6912768" cy="417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395536" y="5517232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/>
              <a:t>Pietro fatica a riconoscere il suo ruolo di guida all’interno della comunità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139952" y="220486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dirty="0" smtClean="0"/>
              <a:t>“Siete disposti ad accogliere con amore i figli che Dio vorrà donarvi </a:t>
            </a:r>
          </a:p>
          <a:p>
            <a:r>
              <a:rPr lang="it-IT" sz="2000" dirty="0" smtClean="0"/>
              <a:t>e a 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educarli secondo la Parola di Cristo e l’insegnamento della Chiesa</a:t>
            </a:r>
            <a:r>
              <a:rPr lang="it-IT" sz="2000" dirty="0" smtClean="0"/>
              <a:t>?”</a:t>
            </a:r>
            <a:endParaRPr lang="it-IT" sz="2000" dirty="0"/>
          </a:p>
        </p:txBody>
      </p:sp>
      <p:sp>
        <p:nvSpPr>
          <p:cNvPr id="3" name="Rettangolo 2"/>
          <p:cNvSpPr/>
          <p:nvPr/>
        </p:nvSpPr>
        <p:spPr>
          <a:xfrm rot="618912">
            <a:off x="4295949" y="1146726"/>
            <a:ext cx="43141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Nel rito del matrimonio:</a:t>
            </a:r>
            <a:endParaRPr lang="it-IT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Immagine 3" descr="La%20sponsalita%20nel%20NT.pdf - Adobe Reader.bmp"/>
          <p:cNvPicPr>
            <a:picLocks noChangeAspect="1"/>
          </p:cNvPicPr>
          <p:nvPr/>
        </p:nvPicPr>
        <p:blipFill>
          <a:blip r:embed="rId3" cstate="email">
            <a:lum brigh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1412776"/>
            <a:ext cx="3311126" cy="2520280"/>
          </a:xfrm>
          <a:prstGeom prst="rect">
            <a:avLst/>
          </a:prstGeom>
          <a:ln>
            <a:noFill/>
          </a:ln>
          <a:effectLst>
            <a:outerShdw blurRad="292100" dist="139700" dir="2700000" sx="104000" sy="104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llaDiTesto 4"/>
          <p:cNvSpPr txBox="1"/>
          <p:nvPr/>
        </p:nvSpPr>
        <p:spPr>
          <a:xfrm>
            <a:off x="899592" y="4437112"/>
            <a:ext cx="7704856" cy="18158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Non è che talvolta , magari per un senso di inadeguatezza, </a:t>
            </a:r>
          </a:p>
          <a:p>
            <a:r>
              <a:rPr lang="it-IT" sz="2800" dirty="0" smtClean="0"/>
              <a:t>siamo tentati di delegare ad altri </a:t>
            </a:r>
          </a:p>
          <a:p>
            <a:r>
              <a:rPr lang="it-IT" sz="2800" dirty="0" smtClean="0"/>
              <a:t>la nostra specifica responsabilità educativa?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764704"/>
            <a:ext cx="78416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Nuova presenza di Gesù Risorto</a:t>
            </a:r>
            <a:endParaRPr lang="it-IT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4187542" cy="28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384042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17032"/>
            <a:ext cx="3759807" cy="269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2593113" cy="37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012160" y="566124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… sembrava uno come tanti altri …”</a:t>
            </a:r>
            <a:endParaRPr lang="it-IT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andra\Pictures\TERRITORIO_URBANO_S_GREGORIO_MAGNO_0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764704"/>
            <a:ext cx="5607525" cy="3757042"/>
          </a:xfrm>
          <a:prstGeom prst="rect">
            <a:avLst/>
          </a:prstGeom>
          <a:noFill/>
        </p:spPr>
      </p:pic>
      <p:pic>
        <p:nvPicPr>
          <p:cNvPr id="4099" name="Picture 3" descr="C:\Users\Sandra\Pictures\chiesa_mad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556792"/>
            <a:ext cx="4444130" cy="3384376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3131840" y="5661248"/>
            <a:ext cx="58326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Tutte le realtà di incontro </a:t>
            </a:r>
          </a:p>
          <a:p>
            <a:r>
              <a:rPr lang="it-IT" sz="2000" dirty="0" smtClean="0"/>
              <a:t>             diventano possibilità di conversione </a:t>
            </a:r>
          </a:p>
          <a:p>
            <a:r>
              <a:rPr lang="it-IT" sz="2000" dirty="0" smtClean="0"/>
              <a:t>                                              o di maturazione di fede</a:t>
            </a:r>
            <a:endParaRPr lang="it-IT" sz="20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149080"/>
            <a:ext cx="21812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3284984"/>
            <a:ext cx="25336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645024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8086">
            <a:off x="2926373" y="950453"/>
            <a:ext cx="5730971" cy="39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068960"/>
            <a:ext cx="4680520" cy="349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251520" y="1052736"/>
            <a:ext cx="4572000" cy="17543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>
            <a:spAutoFit/>
          </a:bodyPr>
          <a:lstStyle/>
          <a:p>
            <a:r>
              <a:rPr lang="it-IT" dirty="0" smtClean="0"/>
              <a:t>L’esperienza di fede di Pietro si è rinnovata e approfondita  nel contesto storico della sua esperienza personale: </a:t>
            </a:r>
          </a:p>
          <a:p>
            <a:endParaRPr lang="it-IT" dirty="0" smtClean="0"/>
          </a:p>
          <a:p>
            <a:r>
              <a:rPr lang="it-IT" dirty="0" smtClean="0"/>
              <a:t>il Signore che egli già conosceva gli si rivela in maniera più piena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712879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752432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4139952" y="5301208"/>
            <a:ext cx="4680520" cy="92333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La memoria delle Parole di Gesù ci apre gli occhi e ci permette di riconoscere i segni di resurrezione nella nostra vita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4168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2267744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Giovanni gli ricorda le parole di Gesù </a:t>
            </a:r>
          </a:p>
          <a:p>
            <a:r>
              <a:rPr lang="it-IT" dirty="0" smtClean="0"/>
              <a:t> “Tu sei Pietro, forte come una pietra …”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11560" y="5013176"/>
            <a:ext cx="8208912" cy="156966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Anche 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nostri compagni di cammino ci sostengono …</a:t>
            </a:r>
          </a:p>
          <a:p>
            <a:endParaRPr lang="it-IT" sz="2400" dirty="0" smtClean="0"/>
          </a:p>
          <a:p>
            <a:r>
              <a:rPr lang="it-IT" sz="2400" dirty="0" smtClean="0"/>
              <a:t>Sono amicizie autentiche quelle che ci offro parole che curano, che ci aiutano a ritrovare chi </a:t>
            </a:r>
            <a:r>
              <a:rPr lang="it-IT" sz="2400" smtClean="0"/>
              <a:t>siamo veramente …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67544" y="980728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/>
              <a:t>O Dio, che nella Tua infinita bontà, </a:t>
            </a:r>
          </a:p>
          <a:p>
            <a:pPr algn="ctr"/>
            <a:r>
              <a:rPr lang="it-IT" dirty="0" smtClean="0"/>
              <a:t>ci inviti a condurre a Te i nostri figli, </a:t>
            </a:r>
          </a:p>
          <a:p>
            <a:pPr algn="ctr"/>
            <a:r>
              <a:rPr lang="it-IT" dirty="0" smtClean="0"/>
              <a:t>perché vuoi incontrarti con loro </a:t>
            </a:r>
          </a:p>
          <a:p>
            <a:pPr algn="ctr"/>
            <a:r>
              <a:rPr lang="it-IT" dirty="0" smtClean="0"/>
              <a:t>nel Sacramento della Penitenza, dell' Eucaristia e della Cresima, </a:t>
            </a:r>
          </a:p>
          <a:p>
            <a:pPr algn="ctr"/>
            <a:r>
              <a:rPr lang="it-IT" dirty="0" smtClean="0"/>
              <a:t>aiutaci in questa grande e sublime missione </a:t>
            </a:r>
          </a:p>
          <a:p>
            <a:pPr algn="ctr"/>
            <a:r>
              <a:rPr lang="it-IT" dirty="0" smtClean="0"/>
              <a:t>perché vuol essere il fondamento e lo scopo della loro vita.</a:t>
            </a:r>
          </a:p>
          <a:p>
            <a:pPr algn="ctr"/>
            <a:r>
              <a:rPr lang="it-IT" dirty="0" smtClean="0"/>
              <a:t> </a:t>
            </a:r>
          </a:p>
          <a:p>
            <a:pPr algn="ctr"/>
            <a:r>
              <a:rPr lang="it-IT" dirty="0" smtClean="0"/>
              <a:t>Rendici capaci di percorrere con entusiasmo il loro cammino</a:t>
            </a:r>
          </a:p>
          <a:p>
            <a:pPr algn="ctr"/>
            <a:r>
              <a:rPr lang="it-IT" dirty="0" smtClean="0"/>
              <a:t>verso di Te, </a:t>
            </a:r>
          </a:p>
          <a:p>
            <a:pPr algn="ctr"/>
            <a:r>
              <a:rPr lang="it-IT" dirty="0" smtClean="0"/>
              <a:t>per amarti di più e farti amare dai nostri figli. </a:t>
            </a:r>
          </a:p>
          <a:p>
            <a:pPr algn="ctr"/>
            <a:r>
              <a:rPr lang="it-IT" dirty="0" smtClean="0"/>
              <a:t>La nostra strada sia luce sulla loro strada,</a:t>
            </a:r>
          </a:p>
          <a:p>
            <a:pPr algn="ctr"/>
            <a:r>
              <a:rPr lang="it-IT" dirty="0" smtClean="0"/>
              <a:t>la nostra mano sia guida alla loro inesperienza.</a:t>
            </a:r>
          </a:p>
          <a:p>
            <a:pPr algn="ctr"/>
            <a:r>
              <a:rPr lang="it-IT" dirty="0" smtClean="0"/>
              <a:t>La nostra condotta sia esempio per la loro vita.</a:t>
            </a:r>
          </a:p>
          <a:p>
            <a:pPr algn="ctr"/>
            <a:r>
              <a:rPr lang="it-IT" dirty="0" smtClean="0"/>
              <a:t> </a:t>
            </a:r>
          </a:p>
          <a:p>
            <a:pPr algn="ctr"/>
            <a:r>
              <a:rPr lang="it-IT" dirty="0" smtClean="0"/>
              <a:t>Benedici le nostre preoccupazioni, le ansie del nostro cuore,</a:t>
            </a:r>
          </a:p>
          <a:p>
            <a:pPr algn="ctr"/>
            <a:r>
              <a:rPr lang="it-IT" dirty="0" smtClean="0"/>
              <a:t>vivi sempre con noi nella nostra casa.</a:t>
            </a:r>
          </a:p>
          <a:p>
            <a:pPr algn="ctr"/>
            <a:r>
              <a:rPr lang="it-IT" dirty="0" smtClean="0"/>
              <a:t> </a:t>
            </a:r>
          </a:p>
          <a:p>
            <a:pPr algn="ctr"/>
            <a:r>
              <a:rPr lang="it-IT" dirty="0" smtClean="0"/>
              <a:t>Noi ti preghiamo, per Gesù Cristo nostro Signore.</a:t>
            </a:r>
          </a:p>
          <a:p>
            <a:pPr algn="ctr"/>
            <a:r>
              <a:rPr lang="it-IT" dirty="0" smtClean="0"/>
              <a:t> </a:t>
            </a:r>
          </a:p>
          <a:p>
            <a:pPr algn="ctr"/>
            <a:r>
              <a:rPr lang="it-IT" dirty="0" smtClean="0"/>
              <a:t>Amen. 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1520" y="980728"/>
            <a:ext cx="8640960" cy="57246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/>
              <a:t>Iscrizione alla Catechesi</a:t>
            </a:r>
            <a:endParaRPr lang="it-IT" sz="1200" dirty="0" smtClean="0"/>
          </a:p>
          <a:p>
            <a:endParaRPr lang="it-IT" sz="1200" dirty="0" smtClean="0"/>
          </a:p>
          <a:p>
            <a:r>
              <a:rPr lang="it-IT" sz="1200" dirty="0" smtClean="0"/>
              <a:t> </a:t>
            </a:r>
          </a:p>
          <a:p>
            <a:r>
              <a:rPr lang="it-IT" sz="1200" dirty="0" smtClean="0"/>
              <a:t>Noi genitori, 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(nome del padre </a:t>
            </a:r>
            <a:r>
              <a:rPr lang="it-IT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………………………………</a:t>
            </a:r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della madre </a:t>
            </a:r>
            <a:r>
              <a:rPr lang="it-IT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…………….……………………………</a:t>
            </a:r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endParaRPr lang="it-IT" sz="1200" dirty="0" smtClean="0"/>
          </a:p>
          <a:p>
            <a:r>
              <a:rPr lang="it-IT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consapevoli della nostra responsabilità di primi educatori alla fede dei nostri figli, chiamati a far crescere in loro il dono di grazia ricevuto nel Battesimo, chiediamo l'iscrizione alla catechesi </a:t>
            </a:r>
            <a:r>
              <a:rPr lang="it-IT" sz="1200" dirty="0" smtClean="0"/>
              <a:t>parrocchiale di nostro/a figlio/a</a:t>
            </a:r>
          </a:p>
          <a:p>
            <a:r>
              <a:rPr lang="it-IT" sz="1200" dirty="0" smtClean="0"/>
              <a:t> 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Cognome .............................................................    Nome..................................................................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Nato/a ..................................................................    il.......................................................................... 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Residente a .........................................................     via ....................................................... </a:t>
            </a:r>
            <a:r>
              <a:rPr lang="it-IT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n°</a:t>
            </a:r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........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Tel .......................................................................    Mail </a:t>
            </a:r>
            <a:r>
              <a:rPr lang="it-IT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………………………………………………</a:t>
            </a:r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..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Battezzato nella Parrocchia di ............................................................................................................</a:t>
            </a:r>
          </a:p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Frequenta la classe ........... sezione............  presso la scuola ...........................................................</a:t>
            </a:r>
          </a:p>
          <a:p>
            <a:endParaRPr lang="it-IT" sz="1200" dirty="0" smtClean="0"/>
          </a:p>
          <a:p>
            <a:r>
              <a:rPr lang="it-IT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evitare che il momento del catechismo resti insignificante nella vita dei nostri figli, li accompagneremo con il nostro esempio di vita di fede, e ci impegniamo a:</a:t>
            </a:r>
          </a:p>
          <a:p>
            <a:endParaRPr lang="it-IT" sz="1200" dirty="0" smtClean="0"/>
          </a:p>
          <a:p>
            <a:pPr lvl="0"/>
            <a:r>
              <a:rPr lang="it-IT" sz="1200" dirty="0" smtClean="0"/>
              <a:t>- coltivare in famiglia la vita cristiana</a:t>
            </a:r>
          </a:p>
          <a:p>
            <a:pPr lvl="0"/>
            <a:r>
              <a:rPr lang="it-IT" sz="1200" dirty="0" smtClean="0"/>
              <a:t>- partecipare alla vita della comunità parrocchiale</a:t>
            </a:r>
          </a:p>
          <a:p>
            <a:pPr lvl="0"/>
            <a:r>
              <a:rPr lang="it-IT" sz="1200" dirty="0" smtClean="0"/>
              <a:t>- assicurare la frequenza regolare di nostro/a figlio/a all'incontro di catechismo (condizione necessaria per l'ammissione al sacramento)</a:t>
            </a:r>
          </a:p>
          <a:p>
            <a:pPr lvl="0"/>
            <a:r>
              <a:rPr lang="it-IT" sz="1200" dirty="0" smtClean="0"/>
              <a:t>- accompagnarlo alla S. Messa domenicale (necessaria quanto il catechismo)</a:t>
            </a:r>
          </a:p>
          <a:p>
            <a:pPr lvl="0"/>
            <a:r>
              <a:rPr lang="it-IT" sz="1200" dirty="0" smtClean="0"/>
              <a:t>- favorire la sua partecipazione alle varie iniziative che durante l'anno verranno proposte</a:t>
            </a:r>
          </a:p>
          <a:p>
            <a:pPr lvl="0"/>
            <a:r>
              <a:rPr lang="it-IT" sz="1200" dirty="0" smtClean="0"/>
              <a:t>- partecipare agli incontri che saranno programmati per i genitori. </a:t>
            </a:r>
          </a:p>
          <a:p>
            <a:pPr algn="r"/>
            <a:r>
              <a:rPr lang="it-IT" sz="1200" dirty="0" smtClean="0"/>
              <a:t>Firma dei genitori</a:t>
            </a:r>
          </a:p>
          <a:p>
            <a:pPr algn="r"/>
            <a:r>
              <a:rPr lang="it-IT" sz="1200" dirty="0" smtClean="0"/>
              <a:t> </a:t>
            </a:r>
          </a:p>
          <a:p>
            <a:pPr algn="r"/>
            <a:r>
              <a:rPr lang="it-IT" sz="1200" dirty="0" smtClean="0"/>
              <a:t>.....................................................................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/>
          <p:cNvSpPr/>
          <p:nvPr/>
        </p:nvSpPr>
        <p:spPr>
          <a:xfrm>
            <a:off x="1259632" y="620688"/>
            <a:ext cx="1944216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251520" y="1412776"/>
            <a:ext cx="1944216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55576" y="1022539"/>
            <a:ext cx="7992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Alcune provocazioni  …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che ci aiutano a collegare quanto andiamo dicendo con la nostra vita:</a:t>
            </a:r>
            <a:endParaRPr kumimoji="0" lang="it-I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611560" y="3717032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Ripensando ai vostri genitori 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(pur consapevoli dei limiti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di ogni tentativo umano)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che cosa ritenete di aver ricevuto da loro?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o che cosa vorreste aver ricevuto?</a:t>
            </a:r>
            <a:endParaRPr lang="it-IT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276872"/>
            <a:ext cx="287078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e 7"/>
          <p:cNvSpPr/>
          <p:nvPr/>
        </p:nvSpPr>
        <p:spPr>
          <a:xfrm>
            <a:off x="7020272" y="4581128"/>
            <a:ext cx="1944216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99592" y="119675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 cosa augurate a vostro figlio?</a:t>
            </a:r>
            <a:endParaRPr lang="it-IT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132856"/>
            <a:ext cx="5616623" cy="420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4168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2871">
            <a:off x="539552" y="4077072"/>
            <a:ext cx="279802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3480598" y="5949280"/>
            <a:ext cx="55412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 compagno di cammino</a:t>
            </a:r>
            <a:endParaRPr lang="it-IT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56084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424847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611563" y="5013176"/>
            <a:ext cx="367119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Pietro  rimane lontano …</a:t>
            </a:r>
          </a:p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oscilla tra </a:t>
            </a:r>
          </a:p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la contemplazione </a:t>
            </a:r>
          </a:p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del volto di Cristo </a:t>
            </a:r>
          </a:p>
          <a:p>
            <a:pPr algn="ctr"/>
            <a:r>
              <a:rPr lang="it-IT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 il ripiegamento su se stesso</a:t>
            </a:r>
            <a:endParaRPr lang="it-IT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200800" cy="430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8819">
            <a:off x="5540231" y="2348880"/>
            <a:ext cx="331126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323528" y="5301208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Comprende che in lui convivono il desiderio forte di seguire Gesù, di essere suo discepolo …</a:t>
            </a:r>
          </a:p>
          <a:p>
            <a:r>
              <a:rPr lang="it-IT" dirty="0" smtClean="0"/>
              <a:t>e la tentazione continua di fuggire mosso dalle paure e dal timore dei fallimenti …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80728"/>
            <a:ext cx="488641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82564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0" y="1124744"/>
            <a:ext cx="4772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Tradimento …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364088" y="4797152"/>
            <a:ext cx="3779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sua sincera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apertura </a:t>
            </a:r>
            <a:r>
              <a:rPr lang="it-IT" dirty="0" smtClean="0"/>
              <a:t>a Gesù  …  </a:t>
            </a:r>
          </a:p>
          <a:p>
            <a:endParaRPr lang="it-IT" dirty="0" smtClean="0"/>
          </a:p>
          <a:p>
            <a:r>
              <a:rPr lang="it-IT" dirty="0" smtClean="0"/>
              <a:t>si trasforma in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chiusura</a:t>
            </a:r>
            <a:r>
              <a:rPr lang="it-IT" dirty="0" smtClean="0"/>
              <a:t> </a:t>
            </a:r>
          </a:p>
          <a:p>
            <a:r>
              <a:rPr lang="it-IT" dirty="0" smtClean="0"/>
              <a:t>là dove il mistero di Gesù gli appare minaccia per la sua persona. 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406</TotalTime>
  <Words>1594</Words>
  <Application>Microsoft Macintosh PowerPoint</Application>
  <PresentationFormat>Presentazione su schermo (4:3)</PresentationFormat>
  <Paragraphs>250</Paragraphs>
  <Slides>28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Equinozio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14</cp:revision>
  <dcterms:created xsi:type="dcterms:W3CDTF">2011-10-29T20:59:46Z</dcterms:created>
  <dcterms:modified xsi:type="dcterms:W3CDTF">2016-11-29T11:24:53Z</dcterms:modified>
</cp:coreProperties>
</file>